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43"/>
  </p:notesMasterIdLst>
  <p:handoutMasterIdLst>
    <p:handoutMasterId r:id="rId44"/>
  </p:handoutMasterIdLst>
  <p:sldIdLst>
    <p:sldId id="314" r:id="rId5"/>
    <p:sldId id="346" r:id="rId6"/>
    <p:sldId id="333" r:id="rId7"/>
    <p:sldId id="337" r:id="rId8"/>
    <p:sldId id="340" r:id="rId9"/>
    <p:sldId id="349" r:id="rId10"/>
    <p:sldId id="373" r:id="rId11"/>
    <p:sldId id="354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92" r:id="rId28"/>
    <p:sldId id="391" r:id="rId29"/>
    <p:sldId id="389" r:id="rId30"/>
    <p:sldId id="393" r:id="rId31"/>
    <p:sldId id="390" r:id="rId32"/>
    <p:sldId id="394" r:id="rId33"/>
    <p:sldId id="395" r:id="rId34"/>
    <p:sldId id="396" r:id="rId35"/>
    <p:sldId id="397" r:id="rId36"/>
    <p:sldId id="398" r:id="rId37"/>
    <p:sldId id="399" r:id="rId38"/>
    <p:sldId id="351" r:id="rId39"/>
    <p:sldId id="352" r:id="rId40"/>
    <p:sldId id="335" r:id="rId41"/>
    <p:sldId id="332" r:id="rId42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49"/>
            <p14:sldId id="373"/>
            <p14:sldId id="354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92"/>
            <p14:sldId id="391"/>
            <p14:sldId id="389"/>
            <p14:sldId id="393"/>
            <p14:sldId id="390"/>
            <p14:sldId id="394"/>
            <p14:sldId id="395"/>
            <p14:sldId id="396"/>
            <p14:sldId id="397"/>
            <p14:sldId id="398"/>
            <p14:sldId id="399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4310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17/02/2023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431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3635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72120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44743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543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2699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3550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4131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2503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29340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65982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5095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57898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70565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5571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3340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97547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4801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7056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65497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13196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4364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0832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9138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2184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471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620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3053825"/>
            <a:ext cx="9387447" cy="749112"/>
          </a:xfrm>
        </p:spPr>
        <p:txBody>
          <a:bodyPr anchor="t" anchorCtr="0">
            <a:noAutofit/>
          </a:bodyPr>
          <a:lstStyle/>
          <a:p>
            <a:pPr algn="ctr"/>
            <a:r>
              <a:rPr lang="pt-BR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Mapa </a:t>
            </a:r>
            <a:r>
              <a:rPr lang="pt-BR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</a:t>
            </a:r>
            <a:r>
              <a:rPr lang="pt-BR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temperatura </a:t>
            </a:r>
            <a:r>
              <a:rPr lang="pt-BR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media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16">
        <p:fade/>
      </p:transition>
    </mc:Choice>
    <mc:Fallback>
      <p:transition spd="med" advTm="451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FD39E1E4-79E7-6329-4C53-877C7127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104186"/>
            <a:ext cx="98393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7351E-496C-06A4-8F72-432C14C75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427" y="1156449"/>
            <a:ext cx="9093145" cy="779930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Agg_Impute_MICE_Outlier_IQR_Cap_Pivot_TMN_CON.dbf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Agg_Impute_MICE_Outlier_IQR_Cap_Pivot_TMX_CON.dbf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52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94">
        <p:fade/>
      </p:transition>
    </mc:Choice>
    <mc:Fallback>
      <p:transition spd="med" advTm="559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04083AD3-DC10-F15B-7E2D-AF16EFA2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557337"/>
            <a:ext cx="10858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73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00">
        <p:fade/>
      </p:transition>
    </mc:Choice>
    <mc:Fallback>
      <p:transition spd="med" advTm="51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R.LTWB">
            <a:extLst>
              <a:ext uri="{FF2B5EF4-FFF2-40B4-BE49-F238E27FC236}">
                <a16:creationId xmlns:a16="http://schemas.microsoft.com/office/drawing/2014/main" id="{46E4119A-E30C-B24E-0D53-D5551F41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342900"/>
            <a:ext cx="9915525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80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48">
        <p:fade/>
      </p:transition>
    </mc:Choice>
    <mc:Fallback>
      <p:transition spd="med" advTm="554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0BBE4416-D5C3-1781-7878-667DB4096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476375"/>
            <a:ext cx="904875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247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73">
        <p:fade/>
      </p:transition>
    </mc:Choice>
    <mc:Fallback>
      <p:transition spd="med" advTm="587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48916E67-3964-3839-33E0-76B358589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29" y="625367"/>
            <a:ext cx="11698941" cy="560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112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61">
        <p:fade/>
      </p:transition>
    </mc:Choice>
    <mc:Fallback>
      <p:transition spd="med" advTm="6661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D7A90BD3-2D63-5AC9-9F23-19C52AF7D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64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52">
        <p:fade/>
      </p:transition>
    </mc:Choice>
    <mc:Fallback>
      <p:transition spd="med" advTm="5852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0366EA1E-FF5E-98AD-0644-B39091D33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595438"/>
            <a:ext cx="75819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15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97">
        <p:fade/>
      </p:transition>
    </mc:Choice>
    <mc:Fallback>
      <p:transition spd="med" advTm="769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6F947AF2-70C1-7CCD-628D-0999B2D20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24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19">
        <p:fade/>
      </p:transition>
    </mc:Choice>
    <mc:Fallback>
      <p:transition spd="med" advTm="6819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5D27-515A-7085-3E2F-B1EC81FA6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090" y="2729754"/>
            <a:ext cx="7531820" cy="2545974"/>
          </a:xfrm>
        </p:spPr>
        <p:txBody>
          <a:bodyPr anchor="t" anchorCtr="0">
            <a:no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TMedComp = (!AggCompo_1! + !AggComposi!)/2</a:t>
            </a:r>
            <a:b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TMedNina = (!AggNina_1! + !AggNina!)/2</a:t>
            </a:r>
            <a:b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TMedNino = (!AggNino_1! + !AggNino!)/2</a:t>
            </a:r>
            <a:b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it-IT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TMedNeutra = (!AggNeutr_1! + !AggNeutral!)/2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 descr="Calculator outline">
            <a:extLst>
              <a:ext uri="{FF2B5EF4-FFF2-40B4-BE49-F238E27FC236}">
                <a16:creationId xmlns:a16="http://schemas.microsoft.com/office/drawing/2014/main" id="{AB68564B-7410-E341-9C59-DB9C71AF3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000" y="1187825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0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03">
        <p:fade/>
      </p:transition>
    </mc:Choice>
    <mc:Fallback>
      <p:transition spd="med" advTm="610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R.LTWB">
            <a:extLst>
              <a:ext uri="{FF2B5EF4-FFF2-40B4-BE49-F238E27FC236}">
                <a16:creationId xmlns:a16="http://schemas.microsoft.com/office/drawing/2014/main" id="{37ADB70D-E14D-4EFB-2C58-749A0937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R.LTWB">
            <a:extLst>
              <a:ext uri="{FF2B5EF4-FFF2-40B4-BE49-F238E27FC236}">
                <a16:creationId xmlns:a16="http://schemas.microsoft.com/office/drawing/2014/main" id="{BC2B0D9F-9EFE-209A-2499-9715B1436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29" y="797859"/>
            <a:ext cx="6653765" cy="561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93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19">
        <p:fade/>
      </p:transition>
    </mc:Choice>
    <mc:Fallback>
      <p:transition spd="med" advTm="671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511" y="2690506"/>
            <a:ext cx="8702978" cy="147698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 partir de las series agregadas de temperatura máxima y mínima a nivel anual, se estima la temperatura media anual en cada estación y se crea el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mapa de temperatura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requerido para la estimación de la evapotranspiración potencial.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50">
        <p:fade/>
      </p:transition>
    </mc:Choice>
    <mc:Fallback>
      <p:transition spd="med" advTm="71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.LTWB">
            <a:extLst>
              <a:ext uri="{FF2B5EF4-FFF2-40B4-BE49-F238E27FC236}">
                <a16:creationId xmlns:a16="http://schemas.microsoft.com/office/drawing/2014/main" id="{4622A88F-05DB-DAEB-6B0B-BD41ED1D8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57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76">
        <p:fade/>
      </p:transition>
    </mc:Choice>
    <mc:Fallback>
      <p:transition spd="med" advTm="7876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.LTWB">
            <a:extLst>
              <a:ext uri="{FF2B5EF4-FFF2-40B4-BE49-F238E27FC236}">
                <a16:creationId xmlns:a16="http://schemas.microsoft.com/office/drawing/2014/main" id="{BC00C83C-CC3E-7A5A-1425-D650E8F46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52500"/>
            <a:ext cx="7620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61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98">
        <p:fade/>
      </p:transition>
    </mc:Choice>
    <mc:Fallback>
      <p:transition spd="med" advTm="599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.LTWB">
            <a:extLst>
              <a:ext uri="{FF2B5EF4-FFF2-40B4-BE49-F238E27FC236}">
                <a16:creationId xmlns:a16="http://schemas.microsoft.com/office/drawing/2014/main" id="{61909471-DA34-16A1-CC51-78A15C39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A1AD7B-DB52-1D63-3756-AEA3ABAE8C91}"/>
              </a:ext>
            </a:extLst>
          </p:cNvPr>
          <p:cNvSpPr/>
          <p:nvPr/>
        </p:nvSpPr>
        <p:spPr>
          <a:xfrm>
            <a:off x="9242612" y="3801035"/>
            <a:ext cx="1120588" cy="295836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066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54">
        <p:fade/>
      </p:transition>
    </mc:Choice>
    <mc:Fallback>
      <p:transition spd="med" advTm="785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.LTWB">
            <a:extLst>
              <a:ext uri="{FF2B5EF4-FFF2-40B4-BE49-F238E27FC236}">
                <a16:creationId xmlns:a16="http://schemas.microsoft.com/office/drawing/2014/main" id="{6601242D-FA93-B51C-85AC-A6B87A824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36883D-A66D-B066-C081-2E7F72CC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8" y="235419"/>
            <a:ext cx="463932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8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37">
        <p:fade/>
      </p:transition>
    </mc:Choice>
    <mc:Fallback>
      <p:transition spd="med" advTm="743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Ecuaciones 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regionales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32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40">
        <p:fade/>
      </p:transition>
    </mc:Choice>
    <mc:Fallback>
      <p:transition spd="med" advTm="434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6015A-D328-5569-FBD3-22A25E20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12" y="3429000"/>
            <a:ext cx="5020376" cy="21624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C6BE36-48E5-16E7-2E63-AB68CFE2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090" y="1044390"/>
            <a:ext cx="7531820" cy="2162477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Centro Nacional de Investigaciones de Café - Cenicafé de Colombia - Suramérica, ha realizado diferentes estudios relacionados con variables climatológicas, obteniendo ecuaciones que describen el comportamiento de la temperatura en función de la altitud para valores máximos, mínimos y medios.</a:t>
            </a:r>
          </a:p>
        </p:txBody>
      </p:sp>
    </p:spTree>
    <p:extLst>
      <p:ext uri="{BB962C8B-B14F-4D97-AF65-F5344CB8AC3E}">
        <p14:creationId xmlns:p14="http://schemas.microsoft.com/office/powerpoint/2010/main" val="292474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50">
        <p:fade/>
      </p:transition>
    </mc:Choice>
    <mc:Fallback>
      <p:transition spd="med" advTm="745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.LTWB">
            <a:extLst>
              <a:ext uri="{FF2B5EF4-FFF2-40B4-BE49-F238E27FC236}">
                <a16:creationId xmlns:a16="http://schemas.microsoft.com/office/drawing/2014/main" id="{33985BE4-9B0D-BE89-B17B-328162D3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6" y="699520"/>
            <a:ext cx="11940988" cy="545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64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59">
        <p:fade/>
      </p:transition>
    </mc:Choice>
    <mc:Fallback>
      <p:transition spd="med" advTm="9159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Mapas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temperatura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54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42">
        <p:fade/>
      </p:transition>
    </mc:Choice>
    <mc:Fallback>
      <p:transition spd="med" advTm="4642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.LTWB">
            <a:extLst>
              <a:ext uri="{FF2B5EF4-FFF2-40B4-BE49-F238E27FC236}">
                <a16:creationId xmlns:a16="http://schemas.microsoft.com/office/drawing/2014/main" id="{00AAF512-0A42-866E-8B35-06779B9F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" y="720785"/>
            <a:ext cx="11797553" cy="54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75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628">
        <p:fade/>
      </p:transition>
    </mc:Choice>
    <mc:Fallback>
      <p:transition spd="med" advTm="11628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.LTWB">
            <a:extLst>
              <a:ext uri="{FF2B5EF4-FFF2-40B4-BE49-F238E27FC236}">
                <a16:creationId xmlns:a16="http://schemas.microsoft.com/office/drawing/2014/main" id="{F0C1F054-1F32-2ED2-1794-79029770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11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50">
        <p:fade/>
      </p:transition>
    </mc:Choice>
    <mc:Fallback>
      <p:transition spd="med" advTm="735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11">
        <p:fade/>
      </p:transition>
    </mc:Choice>
    <mc:Fallback>
      <p:transition spd="med" advTm="3811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22D73-9D2E-FC71-AE02-3242BC895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3" y="1448673"/>
            <a:ext cx="11949953" cy="39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95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457">
        <p:fade/>
      </p:transition>
    </mc:Choice>
    <mc:Fallback>
      <p:transition spd="med" advTm="8457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.LTWB">
            <a:extLst>
              <a:ext uri="{FF2B5EF4-FFF2-40B4-BE49-F238E27FC236}">
                <a16:creationId xmlns:a16="http://schemas.microsoft.com/office/drawing/2014/main" id="{9426DE40-2EB1-540D-6DFE-070066A72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6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09">
        <p:fade/>
      </p:transition>
    </mc:Choice>
    <mc:Fallback>
      <p:transition spd="med" advTm="5109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.LTWB">
            <a:extLst>
              <a:ext uri="{FF2B5EF4-FFF2-40B4-BE49-F238E27FC236}">
                <a16:creationId xmlns:a16="http://schemas.microsoft.com/office/drawing/2014/main" id="{CAB394C3-6025-2FB0-A273-68DB0054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24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78">
        <p:fade/>
      </p:transition>
    </mc:Choice>
    <mc:Fallback>
      <p:transition spd="med" advTm="3878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.LTWB">
            <a:extLst>
              <a:ext uri="{FF2B5EF4-FFF2-40B4-BE49-F238E27FC236}">
                <a16:creationId xmlns:a16="http://schemas.microsoft.com/office/drawing/2014/main" id="{6BDD448C-95FE-2066-929B-DE67DDEB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229">
        <p:fade/>
      </p:transition>
    </mc:Choice>
    <mc:Fallback>
      <p:transition spd="med" advTm="5229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R.LTWB">
            <a:extLst>
              <a:ext uri="{FF2B5EF4-FFF2-40B4-BE49-F238E27FC236}">
                <a16:creationId xmlns:a16="http://schemas.microsoft.com/office/drawing/2014/main" id="{AC29D8C3-CF15-8790-985E-FD2CA1E8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506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38">
        <p:fade/>
      </p:transition>
    </mc:Choice>
    <mc:Fallback>
      <p:transition spd="med" advTm="3938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33">
        <p:fade/>
      </p:transition>
    </mc:Choice>
    <mc:Fallback>
      <p:transition spd="med" advTm="3833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87">
        <p:fade/>
      </p:transition>
    </mc:Choice>
    <mc:Fallback>
      <p:transition spd="med" advTm="6287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518" y="3017884"/>
            <a:ext cx="8280964" cy="1661692"/>
          </a:xfrm>
        </p:spPr>
        <p:txBody>
          <a:bodyPr anchor="t" anchorCtr="0">
            <a:normAutofit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creación de los mapas de temperatura media,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17">
        <p:fade/>
      </p:transition>
    </mc:Choice>
    <mc:Fallback>
      <p:transition spd="med" advTm="491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36">
        <p:fade/>
      </p:transition>
    </mc:Choice>
    <mc:Fallback>
      <p:transition spd="med" advTm="4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974" y="1219942"/>
            <a:ext cx="9093145" cy="441811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Calcular la temperatura media multianual en cada estación a partir del promedio de la temperatura máxima y mínima.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Evaluar el rango de elevaciones y la localización de las estaciones con datos de temperatura disponible.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relación entre los datos de temperatura y elevación, obtener ecuaciones zonales características.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ecuaciones regionales o zonales, crear mapas de temperatura compuestos y por fenómeno climatológico de la zona de estudio, a partir de las elevaciones del modelo digital de elevación.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905" y="115719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905" y="2152061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2053E19A-82F9-BFAB-9683-BD92519D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905" y="3152199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B2C6851C-B902-5EF5-3247-F53377F4F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905" y="414801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58">
        <p:fade/>
      </p:transition>
    </mc:Choice>
    <mc:Fallback>
      <p:transition spd="med" advTm="655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85">
        <p:fade/>
      </p:transition>
    </mc:Choice>
    <mc:Fallback>
      <p:transition spd="med" advTm="5485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387DED-EDCC-5A1F-A654-DF112FBF8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8437"/>
          <a:stretch/>
        </p:blipFill>
        <p:spPr>
          <a:xfrm>
            <a:off x="1056000" y="838200"/>
            <a:ext cx="10080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39">
        <p:fade/>
      </p:transition>
    </mc:Choice>
    <mc:Fallback>
      <p:transition spd="med" advTm="543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387DED-EDCC-5A1F-A654-DF112FBF83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9412"/>
          <a:stretch/>
        </p:blipFill>
        <p:spPr>
          <a:xfrm>
            <a:off x="1660403" y="1825687"/>
            <a:ext cx="10080000" cy="341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60">
        <p:fade/>
      </p:transition>
    </mc:Choice>
    <mc:Fallback>
      <p:transition spd="med" advTm="546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FD9627A9-6585-54B5-3CD2-36129D41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60">
        <p:fade/>
      </p:transition>
    </mc:Choice>
    <mc:Fallback>
      <p:transition spd="med" advTm="436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72814E85-034F-C58C-F853-EB2B4F9A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23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88">
        <p:fade/>
      </p:transition>
    </mc:Choice>
    <mc:Fallback>
      <p:transition spd="med" advTm="5788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2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1880</TotalTime>
  <Words>506</Words>
  <Application>Microsoft Office PowerPoint</Application>
  <PresentationFormat>Widescreen</PresentationFormat>
  <Paragraphs>55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Segoe UI</vt:lpstr>
      <vt:lpstr>Segoe UI Light</vt:lpstr>
      <vt:lpstr>Tema de R.TeachingResearchGuide</vt:lpstr>
      <vt:lpstr>Mapa de temperatura media</vt:lpstr>
      <vt:lpstr>A partir de las series agregadas de temperatura máxima y mínima a nivel anual, se estima la temperatura media anual en cada estación y se crea el mapa de temperatura requerido para la estimación de la evapotranspiración potencial.</vt:lpstr>
      <vt:lpstr>PowerPoint Presentation</vt:lpstr>
      <vt:lpstr>Calcular la temperatura media multianual en cada estación a partir del promedio de la temperatura máxima y mínima.  Evaluar el rango de elevaciones y la localización de las estaciones con datos de temperatura disponible.  A partir de relación entre los datos de temperatura y elevación, obtener ecuaciones zonales características.  A partir de ecuaciones regionales o zonales, crear mapas de temperatura compuestos y por fenómeno climatológico de la zona de estudio, a partir de las elevaciones del modelo digital de elevación.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Agg_Impute_MICE_Outlier_IQR_Cap_Pivot_TMN_CON.dbf Agg_Impute_MICE_Outlier_IQR_Cap_Pivot_TMX_CON.dbf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TMedComp = (!AggCompo_1! + !AggComposi!)/2  TMedNina = (!AggNina_1! + !AggNina!)/2  TMedNino = (!AggNino_1! + !AggNino!)/2  TMedNeutra = (!AggNeutr_1! + !AggNeutral!)/2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 Centro Nacional de Investigaciones de Café - Cenicafé de Colombia - Suramérica, ha realizado diferentes estudios relacionados con variables climatológicas, obteniendo ecuaciones que describen el comportamiento de la temperatura en función de la altitud para valores máximos, mínimos y medios.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creación de los mapas de temperatura media,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139</cp:revision>
  <dcterms:created xsi:type="dcterms:W3CDTF">2022-08-04T19:07:18Z</dcterms:created>
  <dcterms:modified xsi:type="dcterms:W3CDTF">2023-02-17T16:39:37Z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